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661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597" y="1104900"/>
            <a:ext cx="9855202" cy="55499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600" y="2058924"/>
            <a:ext cx="8982456" cy="459333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600" y="1104900"/>
            <a:ext cx="4507992" cy="55499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1600" y="1104899"/>
            <a:ext cx="9854184" cy="554990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1600" y="1104900"/>
            <a:ext cx="6099048" cy="423062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1196" y="1197855"/>
            <a:ext cx="9051290" cy="1158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6699" y="2967782"/>
            <a:ext cx="4349115" cy="2110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0.jp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54465" y="2127495"/>
            <a:ext cx="1858645" cy="608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800" spc="-20" dirty="0">
                <a:solidFill>
                  <a:srgbClr val="FFFFFF"/>
                </a:solidFill>
                <a:latin typeface="Calibri"/>
                <a:cs typeface="Calibri"/>
              </a:rPr>
              <a:t>Meet</a:t>
            </a:r>
            <a:r>
              <a:rPr sz="3800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800" spc="-25" dirty="0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164346" y="2713770"/>
            <a:ext cx="8038465" cy="1409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ts val="5135"/>
              </a:lnSpc>
              <a:spcBef>
                <a:spcPts val="114"/>
              </a:spcBef>
            </a:pPr>
            <a:r>
              <a:rPr sz="4300" spc="155" dirty="0"/>
              <a:t>2026-</a:t>
            </a:r>
            <a:r>
              <a:rPr sz="4300" spc="130" dirty="0"/>
              <a:t>2027</a:t>
            </a:r>
            <a:endParaRPr sz="4300"/>
          </a:p>
          <a:p>
            <a:pPr algn="ctr">
              <a:lnSpc>
                <a:spcPts val="5735"/>
              </a:lnSpc>
            </a:pPr>
            <a:r>
              <a:rPr sz="4800" spc="210" dirty="0">
                <a:solidFill>
                  <a:srgbClr val="FFC000"/>
                </a:solidFill>
              </a:rPr>
              <a:t>INSTRUCTORS</a:t>
            </a:r>
            <a:r>
              <a:rPr sz="4800" spc="-120" dirty="0">
                <a:solidFill>
                  <a:srgbClr val="FFC000"/>
                </a:solidFill>
              </a:rPr>
              <a:t> </a:t>
            </a:r>
            <a:r>
              <a:rPr sz="4800" spc="-235" dirty="0">
                <a:solidFill>
                  <a:srgbClr val="FFC000"/>
                </a:solidFill>
              </a:rPr>
              <a:t>&amp;</a:t>
            </a:r>
            <a:r>
              <a:rPr sz="4800" spc="-120" dirty="0">
                <a:solidFill>
                  <a:srgbClr val="FFC000"/>
                </a:solidFill>
              </a:rPr>
              <a:t> </a:t>
            </a:r>
            <a:r>
              <a:rPr sz="4800" spc="320" dirty="0">
                <a:solidFill>
                  <a:srgbClr val="FFC000"/>
                </a:solidFill>
              </a:rPr>
              <a:t>CONVENORS</a:t>
            </a:r>
            <a:endParaRPr sz="48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039" y="5319966"/>
            <a:ext cx="4003371" cy="10687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6699" y="1430562"/>
            <a:ext cx="4840605" cy="683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300" spc="125" dirty="0"/>
              <a:t>BARBARA</a:t>
            </a:r>
            <a:r>
              <a:rPr sz="4300" spc="-85" dirty="0"/>
              <a:t> </a:t>
            </a:r>
            <a:r>
              <a:rPr sz="4300" spc="105" dirty="0"/>
              <a:t>PENKMAN</a:t>
            </a:r>
            <a:endParaRPr sz="4300"/>
          </a:p>
        </p:txBody>
      </p:sp>
      <p:sp>
        <p:nvSpPr>
          <p:cNvPr id="3" name="object 3"/>
          <p:cNvSpPr txBox="1"/>
          <p:nvPr/>
        </p:nvSpPr>
        <p:spPr>
          <a:xfrm>
            <a:off x="526699" y="2098877"/>
            <a:ext cx="4375785" cy="314071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ts val="2165"/>
              </a:lnSpc>
              <a:spcBef>
                <a:spcPts val="115"/>
              </a:spcBef>
            </a:pPr>
            <a:r>
              <a:rPr sz="1850" spc="55" dirty="0">
                <a:solidFill>
                  <a:srgbClr val="FFFFFF"/>
                </a:solidFill>
                <a:latin typeface="Calibri"/>
                <a:cs typeface="Calibri"/>
              </a:rPr>
              <a:t>Convenor</a:t>
            </a:r>
            <a:endParaRPr sz="1850">
              <a:latin typeface="Calibri"/>
              <a:cs typeface="Calibri"/>
            </a:endParaRPr>
          </a:p>
          <a:p>
            <a:pPr marL="12700">
              <a:lnSpc>
                <a:spcPts val="2165"/>
              </a:lnSpc>
            </a:pPr>
            <a:r>
              <a:rPr sz="1850" dirty="0">
                <a:solidFill>
                  <a:srgbClr val="FFFF00"/>
                </a:solidFill>
                <a:latin typeface="Calibri"/>
                <a:cs typeface="Calibri"/>
              </a:rPr>
              <a:t>The</a:t>
            </a:r>
            <a:r>
              <a:rPr sz="1850" spc="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FFF00"/>
                </a:solidFill>
                <a:latin typeface="Calibri"/>
                <a:cs typeface="Calibri"/>
              </a:rPr>
              <a:t>Travel</a:t>
            </a:r>
            <a:r>
              <a:rPr sz="1850" spc="4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70" dirty="0">
                <a:solidFill>
                  <a:srgbClr val="FFFF00"/>
                </a:solidFill>
                <a:latin typeface="Calibri"/>
                <a:cs typeface="Calibri"/>
              </a:rPr>
              <a:t>Exchange</a:t>
            </a:r>
            <a:endParaRPr sz="1850">
              <a:latin typeface="Calibri"/>
              <a:cs typeface="Calibri"/>
            </a:endParaRPr>
          </a:p>
          <a:p>
            <a:pPr marL="12700" marR="5080">
              <a:lnSpc>
                <a:spcPct val="121400"/>
              </a:lnSpc>
              <a:spcBef>
                <a:spcPts val="1530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Barbara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knows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world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travel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working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large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hotel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company.</a:t>
            </a:r>
            <a:r>
              <a:rPr sz="1600" spc="45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addition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corporate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roles,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she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leadership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experience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community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service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groups</a:t>
            </a:r>
            <a:r>
              <a:rPr sz="1600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post-secondary</a:t>
            </a:r>
            <a:r>
              <a:rPr sz="1600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education.</a:t>
            </a:r>
            <a:r>
              <a:rPr sz="16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Barbara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continues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appreciate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travel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experiences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her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personal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life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looks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forward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facilitating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exchange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travel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stories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photos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among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our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Gan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Seniors.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5039" y="1104900"/>
            <a:ext cx="9681845" cy="5495290"/>
            <a:chOff x="275039" y="1104900"/>
            <a:chExt cx="9681845" cy="54952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36926" y="1104900"/>
              <a:ext cx="4519874" cy="54950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039" y="5319966"/>
              <a:ext cx="4003371" cy="10687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6699" y="1430562"/>
            <a:ext cx="3267075" cy="119253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300" spc="125" dirty="0"/>
              <a:t>KEVIN</a:t>
            </a:r>
            <a:r>
              <a:rPr sz="4300" spc="-105" dirty="0"/>
              <a:t> </a:t>
            </a:r>
            <a:r>
              <a:rPr sz="4300" spc="170" dirty="0"/>
              <a:t>QUINN</a:t>
            </a:r>
            <a:endParaRPr sz="4300"/>
          </a:p>
          <a:p>
            <a:pPr marL="12700" marR="2067560">
              <a:lnSpc>
                <a:spcPts val="1900"/>
              </a:lnSpc>
              <a:spcBef>
                <a:spcPts val="240"/>
              </a:spcBef>
            </a:pPr>
            <a:r>
              <a:rPr sz="1750" spc="-10" dirty="0">
                <a:solidFill>
                  <a:srgbClr val="FFFFFF"/>
                </a:solidFill>
              </a:rPr>
              <a:t>Instructor </a:t>
            </a:r>
            <a:r>
              <a:rPr sz="1750" spc="50" dirty="0"/>
              <a:t>Step</a:t>
            </a:r>
            <a:r>
              <a:rPr sz="1750" spc="-35" dirty="0"/>
              <a:t> </a:t>
            </a:r>
            <a:r>
              <a:rPr sz="1750" dirty="0"/>
              <a:t>by</a:t>
            </a:r>
            <a:r>
              <a:rPr sz="1750" spc="-30" dirty="0"/>
              <a:t> </a:t>
            </a:r>
            <a:r>
              <a:rPr sz="1750" spc="30" dirty="0"/>
              <a:t>Step</a:t>
            </a:r>
            <a:endParaRPr sz="175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ct val="121700"/>
              </a:lnSpc>
              <a:spcBef>
                <a:spcPts val="160"/>
              </a:spcBef>
            </a:pPr>
            <a:r>
              <a:rPr dirty="0"/>
              <a:t>Kevin</a:t>
            </a:r>
            <a:r>
              <a:rPr spc="85" dirty="0"/>
              <a:t> </a:t>
            </a:r>
            <a:r>
              <a:rPr spc="70" dirty="0"/>
              <a:t>has</a:t>
            </a:r>
            <a:r>
              <a:rPr spc="80" dirty="0"/>
              <a:t> </a:t>
            </a:r>
            <a:r>
              <a:rPr dirty="0"/>
              <a:t>been</a:t>
            </a:r>
            <a:r>
              <a:rPr spc="85" dirty="0"/>
              <a:t> </a:t>
            </a:r>
            <a:r>
              <a:rPr dirty="0"/>
              <a:t>teaching</a:t>
            </a:r>
            <a:r>
              <a:rPr spc="85" dirty="0"/>
              <a:t> </a:t>
            </a:r>
            <a:r>
              <a:rPr spc="60" dirty="0"/>
              <a:t>social</a:t>
            </a:r>
            <a:r>
              <a:rPr spc="80" dirty="0"/>
              <a:t> </a:t>
            </a:r>
            <a:r>
              <a:rPr dirty="0"/>
              <a:t>dancing</a:t>
            </a:r>
            <a:r>
              <a:rPr spc="80" dirty="0"/>
              <a:t> </a:t>
            </a:r>
            <a:r>
              <a:rPr spc="-10" dirty="0"/>
              <a:t>(with </a:t>
            </a:r>
            <a:r>
              <a:rPr dirty="0"/>
              <a:t>Suzanne)</a:t>
            </a:r>
            <a:r>
              <a:rPr spc="40" dirty="0"/>
              <a:t> </a:t>
            </a:r>
            <a:r>
              <a:rPr spc="-20" dirty="0"/>
              <a:t>for</a:t>
            </a:r>
            <a:r>
              <a:rPr spc="40" dirty="0"/>
              <a:t> </a:t>
            </a:r>
            <a:r>
              <a:rPr dirty="0"/>
              <a:t>the</a:t>
            </a:r>
            <a:r>
              <a:rPr spc="45" dirty="0"/>
              <a:t> </a:t>
            </a:r>
            <a:r>
              <a:rPr dirty="0"/>
              <a:t>past</a:t>
            </a:r>
            <a:r>
              <a:rPr spc="40" dirty="0"/>
              <a:t> </a:t>
            </a:r>
            <a:r>
              <a:rPr dirty="0"/>
              <a:t>three</a:t>
            </a:r>
            <a:r>
              <a:rPr spc="45" dirty="0"/>
              <a:t> </a:t>
            </a:r>
            <a:r>
              <a:rPr dirty="0"/>
              <a:t>years.</a:t>
            </a:r>
            <a:r>
              <a:rPr spc="440" dirty="0"/>
              <a:t> </a:t>
            </a:r>
            <a:r>
              <a:rPr spc="65" dirty="0"/>
              <a:t>He</a:t>
            </a:r>
            <a:r>
              <a:rPr spc="45" dirty="0"/>
              <a:t> </a:t>
            </a:r>
            <a:r>
              <a:rPr spc="-10" dirty="0"/>
              <a:t>enjoys </a:t>
            </a:r>
            <a:r>
              <a:rPr dirty="0"/>
              <a:t>working</a:t>
            </a:r>
            <a:r>
              <a:rPr spc="20" dirty="0"/>
              <a:t> </a:t>
            </a:r>
            <a:r>
              <a:rPr dirty="0"/>
              <a:t>with</a:t>
            </a:r>
            <a:r>
              <a:rPr spc="30" dirty="0"/>
              <a:t> </a:t>
            </a:r>
            <a:r>
              <a:rPr dirty="0"/>
              <a:t>seniors</a:t>
            </a:r>
            <a:r>
              <a:rPr spc="20" dirty="0"/>
              <a:t> </a:t>
            </a:r>
            <a:r>
              <a:rPr dirty="0"/>
              <a:t>in</a:t>
            </a:r>
            <a:r>
              <a:rPr spc="30" dirty="0"/>
              <a:t> </a:t>
            </a:r>
            <a:r>
              <a:rPr spc="65" dirty="0"/>
              <a:t>a</a:t>
            </a:r>
            <a:r>
              <a:rPr spc="20" dirty="0"/>
              <a:t> </a:t>
            </a:r>
            <a:r>
              <a:rPr dirty="0"/>
              <a:t>fun</a:t>
            </a:r>
            <a:r>
              <a:rPr spc="30" dirty="0"/>
              <a:t> </a:t>
            </a:r>
            <a:r>
              <a:rPr dirty="0"/>
              <a:t>environment</a:t>
            </a:r>
            <a:r>
              <a:rPr spc="25" dirty="0"/>
              <a:t> </a:t>
            </a:r>
            <a:r>
              <a:rPr dirty="0"/>
              <a:t>and</a:t>
            </a:r>
            <a:r>
              <a:rPr spc="25" dirty="0"/>
              <a:t> </a:t>
            </a:r>
            <a:r>
              <a:rPr spc="50" dirty="0"/>
              <a:t>has </a:t>
            </a:r>
            <a:r>
              <a:rPr spc="10" dirty="0"/>
              <a:t>the</a:t>
            </a:r>
            <a:r>
              <a:rPr spc="70" dirty="0"/>
              <a:t> </a:t>
            </a:r>
            <a:r>
              <a:rPr spc="10" dirty="0"/>
              <a:t>perfect</a:t>
            </a:r>
            <a:r>
              <a:rPr spc="70" dirty="0"/>
              <a:t> </a:t>
            </a:r>
            <a:r>
              <a:rPr spc="10" dirty="0"/>
              <a:t>qualifications</a:t>
            </a:r>
            <a:r>
              <a:rPr spc="65" dirty="0"/>
              <a:t> </a:t>
            </a:r>
            <a:r>
              <a:rPr spc="10" dirty="0"/>
              <a:t>having</a:t>
            </a:r>
            <a:r>
              <a:rPr spc="65" dirty="0"/>
              <a:t> </a:t>
            </a:r>
            <a:r>
              <a:rPr spc="10" dirty="0"/>
              <a:t>studied</a:t>
            </a:r>
            <a:r>
              <a:rPr spc="75" dirty="0"/>
              <a:t> </a:t>
            </a:r>
            <a:r>
              <a:rPr spc="-10" dirty="0"/>
              <a:t>adult </a:t>
            </a:r>
            <a:r>
              <a:rPr dirty="0"/>
              <a:t>education</a:t>
            </a:r>
            <a:r>
              <a:rPr spc="85" dirty="0"/>
              <a:t> </a:t>
            </a:r>
            <a:r>
              <a:rPr dirty="0"/>
              <a:t>at</a:t>
            </a:r>
            <a:r>
              <a:rPr spc="80" dirty="0"/>
              <a:t> </a:t>
            </a:r>
            <a:r>
              <a:rPr dirty="0"/>
              <a:t>the</a:t>
            </a:r>
            <a:r>
              <a:rPr spc="85" dirty="0"/>
              <a:t> </a:t>
            </a:r>
            <a:r>
              <a:rPr dirty="0"/>
              <a:t>doctoral</a:t>
            </a:r>
            <a:r>
              <a:rPr spc="80" dirty="0"/>
              <a:t> </a:t>
            </a:r>
            <a:r>
              <a:rPr dirty="0"/>
              <a:t>level</a:t>
            </a:r>
            <a:r>
              <a:rPr spc="80" dirty="0"/>
              <a:t> </a:t>
            </a:r>
            <a:r>
              <a:rPr dirty="0"/>
              <a:t>at</a:t>
            </a:r>
            <a:r>
              <a:rPr spc="80" dirty="0"/>
              <a:t> </a:t>
            </a:r>
            <a:r>
              <a:rPr dirty="0"/>
              <a:t>OISE/UT</a:t>
            </a:r>
            <a:r>
              <a:rPr spc="80" dirty="0"/>
              <a:t> </a:t>
            </a:r>
            <a:r>
              <a:rPr dirty="0"/>
              <a:t>and</a:t>
            </a:r>
            <a:r>
              <a:rPr spc="90" dirty="0"/>
              <a:t> </a:t>
            </a:r>
            <a:r>
              <a:rPr spc="-25" dirty="0"/>
              <a:t>and </a:t>
            </a:r>
            <a:r>
              <a:rPr dirty="0"/>
              <a:t>Instructor</a:t>
            </a:r>
            <a:r>
              <a:rPr spc="-15" dirty="0"/>
              <a:t> </a:t>
            </a:r>
            <a:r>
              <a:rPr spc="-10" dirty="0"/>
              <a:t>Training</a:t>
            </a:r>
            <a:r>
              <a:rPr spc="-25" dirty="0"/>
              <a:t> </a:t>
            </a:r>
            <a:r>
              <a:rPr spc="-20" dirty="0"/>
              <a:t>for</a:t>
            </a:r>
            <a:r>
              <a:rPr spc="-10" dirty="0"/>
              <a:t> </a:t>
            </a:r>
            <a:r>
              <a:rPr dirty="0"/>
              <a:t>one</a:t>
            </a:r>
            <a:r>
              <a:rPr spc="-15" dirty="0"/>
              <a:t> </a:t>
            </a:r>
            <a:r>
              <a:rPr dirty="0"/>
              <a:t>year</a:t>
            </a:r>
            <a:r>
              <a:rPr spc="-15" dirty="0"/>
              <a:t> </a:t>
            </a:r>
            <a:r>
              <a:rPr dirty="0"/>
              <a:t>at</a:t>
            </a:r>
            <a:r>
              <a:rPr spc="-15" dirty="0"/>
              <a:t> </a:t>
            </a:r>
            <a:r>
              <a:rPr dirty="0"/>
              <a:t>Joy</a:t>
            </a:r>
            <a:r>
              <a:rPr spc="-2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50" dirty="0"/>
              <a:t>Dance </a:t>
            </a:r>
            <a:r>
              <a:rPr dirty="0"/>
              <a:t>Teacher</a:t>
            </a:r>
            <a:r>
              <a:rPr spc="50" dirty="0"/>
              <a:t> </a:t>
            </a:r>
            <a:r>
              <a:rPr spc="-10" dirty="0"/>
              <a:t>Academy.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75039" y="1146981"/>
            <a:ext cx="9681845" cy="5507990"/>
            <a:chOff x="275039" y="1146981"/>
            <a:chExt cx="9681845" cy="55079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58198" y="1146981"/>
              <a:ext cx="3898601" cy="550781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039" y="5390439"/>
              <a:ext cx="4003371" cy="10687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6700" y="1430562"/>
            <a:ext cx="2988945" cy="683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300" spc="180" dirty="0"/>
              <a:t>BEV</a:t>
            </a:r>
            <a:r>
              <a:rPr sz="4300" spc="-95" dirty="0"/>
              <a:t> </a:t>
            </a:r>
            <a:r>
              <a:rPr sz="4300" spc="240" dirty="0"/>
              <a:t>SADLER</a:t>
            </a:r>
            <a:endParaRPr sz="4300"/>
          </a:p>
        </p:txBody>
      </p:sp>
      <p:sp>
        <p:nvSpPr>
          <p:cNvPr id="3" name="object 3"/>
          <p:cNvSpPr txBox="1"/>
          <p:nvPr/>
        </p:nvSpPr>
        <p:spPr>
          <a:xfrm>
            <a:off x="526699" y="2098877"/>
            <a:ext cx="4431665" cy="300355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3108960">
              <a:lnSpc>
                <a:spcPts val="2110"/>
              </a:lnSpc>
              <a:spcBef>
                <a:spcPts val="275"/>
              </a:spcBef>
            </a:pP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Instructor </a:t>
            </a:r>
            <a:r>
              <a:rPr sz="1850" dirty="0">
                <a:solidFill>
                  <a:srgbClr val="FFFF00"/>
                </a:solidFill>
                <a:latin typeface="Calibri"/>
                <a:cs typeface="Calibri"/>
              </a:rPr>
              <a:t>Yoga</a:t>
            </a:r>
            <a:r>
              <a:rPr sz="1850" spc="15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105" dirty="0">
                <a:solidFill>
                  <a:srgbClr val="FFFF00"/>
                </a:solidFill>
                <a:latin typeface="Calibri"/>
                <a:cs typeface="Calibri"/>
              </a:rPr>
              <a:t>Asanas</a:t>
            </a:r>
            <a:endParaRPr sz="1850">
              <a:latin typeface="Calibri"/>
              <a:cs typeface="Calibri"/>
            </a:endParaRPr>
          </a:p>
          <a:p>
            <a:pPr marL="12700" marR="5080">
              <a:lnSpc>
                <a:spcPct val="121400"/>
              </a:lnSpc>
              <a:spcBef>
                <a:spcPts val="400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Bev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avid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yogi,</a:t>
            </a:r>
            <a:r>
              <a:rPr sz="1600" spc="4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practicing</a:t>
            </a:r>
            <a:r>
              <a:rPr sz="1600" spc="4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hatha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yoga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asanas,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pranayama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meditation,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two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three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hours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day.</a:t>
            </a:r>
            <a:r>
              <a:rPr sz="1600" spc="4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She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completed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extensive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training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these 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disciplines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Isha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Institute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(at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their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ashram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Tennessee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main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ashram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Coimbatore,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Tamil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Nadu,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India)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looks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forward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continuing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share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her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passion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yoga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(and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its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many</a:t>
            </a:r>
            <a:r>
              <a:rPr sz="16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benefits)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Gan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seniors.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5039" y="1104900"/>
            <a:ext cx="9681845" cy="5549900"/>
            <a:chOff x="275039" y="1104900"/>
            <a:chExt cx="9681845" cy="5549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55532" y="1104900"/>
              <a:ext cx="3701267" cy="55498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039" y="5319966"/>
              <a:ext cx="4003371" cy="10687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6699" y="1430562"/>
            <a:ext cx="4975860" cy="683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300" spc="220" dirty="0"/>
              <a:t>SUZANNE</a:t>
            </a:r>
            <a:r>
              <a:rPr sz="4300" spc="-110" dirty="0"/>
              <a:t> </a:t>
            </a:r>
            <a:r>
              <a:rPr sz="4300" dirty="0"/>
              <a:t>ST.</a:t>
            </a:r>
            <a:r>
              <a:rPr sz="4300" spc="-95" dirty="0"/>
              <a:t> </a:t>
            </a:r>
            <a:r>
              <a:rPr sz="4300" spc="200" dirty="0"/>
              <a:t>PIERRE</a:t>
            </a:r>
            <a:endParaRPr sz="4300"/>
          </a:p>
        </p:txBody>
      </p:sp>
      <p:sp>
        <p:nvSpPr>
          <p:cNvPr id="3" name="object 3"/>
          <p:cNvSpPr txBox="1"/>
          <p:nvPr/>
        </p:nvSpPr>
        <p:spPr>
          <a:xfrm>
            <a:off x="526699" y="2098877"/>
            <a:ext cx="4344035" cy="294005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2981960">
              <a:lnSpc>
                <a:spcPct val="92400"/>
              </a:lnSpc>
              <a:spcBef>
                <a:spcPts val="280"/>
              </a:spcBef>
            </a:pP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Instructor </a:t>
            </a:r>
            <a:r>
              <a:rPr sz="1850" spc="70" dirty="0">
                <a:solidFill>
                  <a:srgbClr val="FFFF00"/>
                </a:solidFill>
                <a:latin typeface="Calibri"/>
                <a:cs typeface="Calibri"/>
              </a:rPr>
              <a:t>Step</a:t>
            </a:r>
            <a:r>
              <a:rPr sz="1850" spc="1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FFF00"/>
                </a:solidFill>
                <a:latin typeface="Calibri"/>
                <a:cs typeface="Calibri"/>
              </a:rPr>
              <a:t>by</a:t>
            </a:r>
            <a:r>
              <a:rPr sz="1850" spc="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50" dirty="0">
                <a:solidFill>
                  <a:srgbClr val="FFFF00"/>
                </a:solidFill>
                <a:latin typeface="Calibri"/>
                <a:cs typeface="Calibri"/>
              </a:rPr>
              <a:t>Step </a:t>
            </a:r>
            <a:r>
              <a:rPr sz="1850" spc="70" dirty="0">
                <a:solidFill>
                  <a:srgbClr val="FFFF00"/>
                </a:solidFill>
                <a:latin typeface="Calibri"/>
                <a:cs typeface="Calibri"/>
              </a:rPr>
              <a:t>Line</a:t>
            </a:r>
            <a:r>
              <a:rPr sz="1850" spc="-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75" dirty="0">
                <a:solidFill>
                  <a:srgbClr val="FFFF00"/>
                </a:solidFill>
                <a:latin typeface="Calibri"/>
                <a:cs typeface="Calibri"/>
              </a:rPr>
              <a:t>Dancing</a:t>
            </a:r>
            <a:endParaRPr sz="1850">
              <a:latin typeface="Calibri"/>
              <a:cs typeface="Calibri"/>
            </a:endParaRPr>
          </a:p>
          <a:p>
            <a:pPr marL="12700" marR="5080">
              <a:lnSpc>
                <a:spcPct val="111300"/>
              </a:lnSpc>
              <a:spcBef>
                <a:spcPts val="1655"/>
              </a:spcBef>
            </a:pP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Suzanne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has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been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dancing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35+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well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appreciates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fun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social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benefits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well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physical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brain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gains.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She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spent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last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six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sharing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her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love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dance</a:t>
            </a:r>
            <a:r>
              <a:rPr sz="1600" spc="40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teaching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Line 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Dancing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Social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Dancing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(Step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Kevin)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seniors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through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GSA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community groups.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5039" y="1104900"/>
            <a:ext cx="9561830" cy="5549900"/>
            <a:chOff x="275039" y="1104900"/>
            <a:chExt cx="9561830" cy="5549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35206" y="1104900"/>
              <a:ext cx="3701267" cy="55499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039" y="5337583"/>
              <a:ext cx="4003371" cy="10687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6699" y="1441296"/>
            <a:ext cx="3111500" cy="6242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900" spc="-55" dirty="0"/>
              <a:t>EMMA</a:t>
            </a:r>
            <a:r>
              <a:rPr sz="3900" spc="-155" dirty="0"/>
              <a:t> </a:t>
            </a:r>
            <a:r>
              <a:rPr sz="3900" spc="-10" dirty="0"/>
              <a:t>TIMUSK</a:t>
            </a:r>
            <a:endParaRPr sz="3900"/>
          </a:p>
        </p:txBody>
      </p:sp>
      <p:sp>
        <p:nvSpPr>
          <p:cNvPr id="3" name="object 3"/>
          <p:cNvSpPr txBox="1"/>
          <p:nvPr/>
        </p:nvSpPr>
        <p:spPr>
          <a:xfrm>
            <a:off x="526699" y="2034869"/>
            <a:ext cx="4448175" cy="322008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ts val="2165"/>
              </a:lnSpc>
              <a:spcBef>
                <a:spcPts val="115"/>
              </a:spcBef>
            </a:pP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Instructor</a:t>
            </a:r>
            <a:endParaRPr sz="1850">
              <a:latin typeface="Calibri"/>
              <a:cs typeface="Calibri"/>
            </a:endParaRPr>
          </a:p>
          <a:p>
            <a:pPr marL="12700">
              <a:lnSpc>
                <a:spcPts val="2100"/>
              </a:lnSpc>
            </a:pPr>
            <a:r>
              <a:rPr sz="1850" spc="114" dirty="0">
                <a:solidFill>
                  <a:srgbClr val="FFFF00"/>
                </a:solidFill>
                <a:latin typeface="Calibri"/>
                <a:cs typeface="Calibri"/>
              </a:rPr>
              <a:t>Cell</a:t>
            </a:r>
            <a:r>
              <a:rPr sz="1850" spc="-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70" dirty="0">
                <a:solidFill>
                  <a:srgbClr val="FFFF00"/>
                </a:solidFill>
                <a:latin typeface="Calibri"/>
                <a:cs typeface="Calibri"/>
              </a:rPr>
              <a:t>Phone</a:t>
            </a:r>
            <a:r>
              <a:rPr sz="185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65" dirty="0">
                <a:solidFill>
                  <a:srgbClr val="FFFF00"/>
                </a:solidFill>
                <a:latin typeface="Calibri"/>
                <a:cs typeface="Calibri"/>
              </a:rPr>
              <a:t>101</a:t>
            </a:r>
            <a:endParaRPr sz="1850">
              <a:latin typeface="Calibri"/>
              <a:cs typeface="Calibri"/>
            </a:endParaRPr>
          </a:p>
          <a:p>
            <a:pPr marL="12700">
              <a:lnSpc>
                <a:spcPts val="2155"/>
              </a:lnSpc>
            </a:pPr>
            <a:r>
              <a:rPr sz="1850" spc="114" dirty="0">
                <a:solidFill>
                  <a:srgbClr val="FFFF00"/>
                </a:solidFill>
                <a:latin typeface="Calibri"/>
                <a:cs typeface="Calibri"/>
              </a:rPr>
              <a:t>Gan</a:t>
            </a:r>
            <a:r>
              <a:rPr sz="1850" spc="8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70" dirty="0">
                <a:solidFill>
                  <a:srgbClr val="FFFF00"/>
                </a:solidFill>
                <a:latin typeface="Calibri"/>
                <a:cs typeface="Calibri"/>
              </a:rPr>
              <a:t>Seniors</a:t>
            </a:r>
            <a:r>
              <a:rPr sz="1850" spc="8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FFF00"/>
                </a:solidFill>
                <a:latin typeface="Calibri"/>
                <a:cs typeface="Calibri"/>
              </a:rPr>
              <a:t>Walking</a:t>
            </a:r>
            <a:r>
              <a:rPr sz="1850" spc="8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45" dirty="0">
                <a:solidFill>
                  <a:srgbClr val="FFFF00"/>
                </a:solidFill>
                <a:latin typeface="Calibri"/>
                <a:cs typeface="Calibri"/>
              </a:rPr>
              <a:t>Group</a:t>
            </a:r>
            <a:endParaRPr sz="1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50">
              <a:latin typeface="Calibri"/>
              <a:cs typeface="Calibri"/>
            </a:endParaRPr>
          </a:p>
          <a:p>
            <a:pPr marL="12700" marR="5080" algn="just">
              <a:lnSpc>
                <a:spcPct val="122500"/>
              </a:lnSpc>
            </a:pP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Emma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one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those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tech-savvy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millennials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raised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technology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but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surrounded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older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folks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r>
              <a:rPr sz="16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always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needed</a:t>
            </a:r>
            <a:r>
              <a:rPr sz="16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explanations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help.</a:t>
            </a:r>
            <a:endParaRPr sz="1600">
              <a:latin typeface="Calibri"/>
              <a:cs typeface="Calibri"/>
            </a:endParaRPr>
          </a:p>
          <a:p>
            <a:pPr marL="12700" marR="45085">
              <a:lnSpc>
                <a:spcPct val="120000"/>
              </a:lnSpc>
            </a:pP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She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supported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students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studio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supervisor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Centennial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College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(where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she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earned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diploma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Fine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Art)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and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now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works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the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Administrator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Gananoque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Seniors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Association.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5039" y="1104900"/>
            <a:ext cx="9681845" cy="5549900"/>
            <a:chOff x="275039" y="1104900"/>
            <a:chExt cx="9681845" cy="5549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40478" y="1104900"/>
              <a:ext cx="4316321" cy="55498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039" y="5319966"/>
              <a:ext cx="4003371" cy="10687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597" y="1104900"/>
            <a:ext cx="9855200" cy="5549900"/>
            <a:chOff x="101597" y="1104900"/>
            <a:chExt cx="9855200" cy="554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597" y="1104900"/>
              <a:ext cx="9855202" cy="554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600" y="2058924"/>
              <a:ext cx="8982456" cy="459333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0" y="1104900"/>
              <a:ext cx="4507992" cy="55499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225" dirty="0"/>
              <a:t>KEN</a:t>
            </a:r>
            <a:r>
              <a:rPr spc="-75" dirty="0"/>
              <a:t> </a:t>
            </a:r>
            <a:r>
              <a:rPr spc="190" dirty="0"/>
              <a:t>WILSON,</a:t>
            </a:r>
            <a:r>
              <a:rPr spc="-60" dirty="0"/>
              <a:t> </a:t>
            </a:r>
            <a:r>
              <a:rPr spc="220" dirty="0"/>
              <a:t>STEPHEN</a:t>
            </a:r>
            <a:r>
              <a:rPr spc="-75" dirty="0"/>
              <a:t> </a:t>
            </a:r>
            <a:r>
              <a:rPr spc="215" dirty="0"/>
              <a:t>BEARDWOOD</a:t>
            </a:r>
            <a:r>
              <a:rPr spc="-55" dirty="0"/>
              <a:t> </a:t>
            </a:r>
            <a:r>
              <a:rPr dirty="0">
                <a:solidFill>
                  <a:srgbClr val="FFFFFF"/>
                </a:solidFill>
              </a:rPr>
              <a:t>et</a:t>
            </a:r>
            <a:r>
              <a:rPr spc="-65" dirty="0">
                <a:solidFill>
                  <a:srgbClr val="FFFFFF"/>
                </a:solidFill>
              </a:rPr>
              <a:t> </a:t>
            </a:r>
            <a:r>
              <a:rPr spc="95" dirty="0">
                <a:solidFill>
                  <a:srgbClr val="FFFFFF"/>
                </a:solidFill>
              </a:rPr>
              <a:t>al</a:t>
            </a:r>
          </a:p>
          <a:p>
            <a:pPr marL="12700" marR="7769859">
              <a:lnSpc>
                <a:spcPts val="2110"/>
              </a:lnSpc>
              <a:spcBef>
                <a:spcPts val="165"/>
              </a:spcBef>
            </a:pPr>
            <a:r>
              <a:rPr sz="1850" spc="65" dirty="0">
                <a:solidFill>
                  <a:srgbClr val="FFFFFF"/>
                </a:solidFill>
              </a:rPr>
              <a:t>Convenors </a:t>
            </a:r>
            <a:r>
              <a:rPr sz="1850" spc="50" dirty="0"/>
              <a:t>Guitar</a:t>
            </a:r>
            <a:r>
              <a:rPr sz="1850" spc="-10" dirty="0"/>
              <a:t> </a:t>
            </a:r>
            <a:r>
              <a:rPr sz="1850" spc="60" dirty="0"/>
              <a:t>Choir</a:t>
            </a:r>
            <a:endParaRPr sz="1850"/>
          </a:p>
        </p:txBody>
      </p:sp>
      <p:grpSp>
        <p:nvGrpSpPr>
          <p:cNvPr id="7" name="object 7"/>
          <p:cNvGrpSpPr/>
          <p:nvPr/>
        </p:nvGrpSpPr>
        <p:grpSpPr>
          <a:xfrm>
            <a:off x="275039" y="2001193"/>
            <a:ext cx="9681845" cy="4387850"/>
            <a:chOff x="275039" y="2001193"/>
            <a:chExt cx="9681845" cy="438785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22673" y="2001193"/>
              <a:ext cx="5334127" cy="386911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5039" y="5319966"/>
              <a:ext cx="4003371" cy="1068787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71197" y="2794046"/>
            <a:ext cx="3775075" cy="21107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ct val="121700"/>
              </a:lnSpc>
              <a:spcBef>
                <a:spcPts val="160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Guitar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Choir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group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musicians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(of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intermediate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advanced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ability)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who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share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their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knowledge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each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weekly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get-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together,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often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tackling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song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two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each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meeting.</a:t>
            </a:r>
            <a:r>
              <a:rPr sz="1600" spc="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There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official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instruction,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just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shared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love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learning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playing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music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together.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6699" y="1441296"/>
            <a:ext cx="3649345" cy="6242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900" spc="70" dirty="0"/>
              <a:t>DAVID</a:t>
            </a:r>
            <a:r>
              <a:rPr sz="3900" spc="-80" dirty="0"/>
              <a:t> </a:t>
            </a:r>
            <a:r>
              <a:rPr sz="3900" spc="225" dirty="0"/>
              <a:t>BUSSIERE</a:t>
            </a:r>
            <a:endParaRPr sz="3900"/>
          </a:p>
        </p:txBody>
      </p:sp>
      <p:sp>
        <p:nvSpPr>
          <p:cNvPr id="3" name="object 3"/>
          <p:cNvSpPr txBox="1"/>
          <p:nvPr/>
        </p:nvSpPr>
        <p:spPr>
          <a:xfrm>
            <a:off x="526699" y="2034869"/>
            <a:ext cx="4385945" cy="257683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ts val="2165"/>
              </a:lnSpc>
              <a:spcBef>
                <a:spcPts val="115"/>
              </a:spcBef>
            </a:pP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Instructor</a:t>
            </a:r>
            <a:endParaRPr sz="1850">
              <a:latin typeface="Calibri"/>
              <a:cs typeface="Calibri"/>
            </a:endParaRPr>
          </a:p>
          <a:p>
            <a:pPr marL="12700">
              <a:lnSpc>
                <a:spcPts val="2165"/>
              </a:lnSpc>
            </a:pPr>
            <a:r>
              <a:rPr sz="1850" spc="10" dirty="0">
                <a:solidFill>
                  <a:srgbClr val="FFFF00"/>
                </a:solidFill>
                <a:latin typeface="Calibri"/>
                <a:cs typeface="Calibri"/>
              </a:rPr>
              <a:t>Introduction</a:t>
            </a:r>
            <a:r>
              <a:rPr sz="1850" spc="16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10" dirty="0">
                <a:solidFill>
                  <a:srgbClr val="FFFF00"/>
                </a:solidFill>
                <a:latin typeface="Calibri"/>
                <a:cs typeface="Calibri"/>
              </a:rPr>
              <a:t>to</a:t>
            </a:r>
            <a:r>
              <a:rPr sz="1850" spc="16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65" dirty="0">
                <a:solidFill>
                  <a:srgbClr val="FFFF00"/>
                </a:solidFill>
                <a:latin typeface="Calibri"/>
                <a:cs typeface="Calibri"/>
              </a:rPr>
              <a:t>Pickleball</a:t>
            </a:r>
            <a:endParaRPr sz="1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39"/>
              </a:spcBef>
            </a:pPr>
            <a:endParaRPr sz="1850">
              <a:latin typeface="Calibri"/>
              <a:cs typeface="Calibri"/>
            </a:endParaRPr>
          </a:p>
          <a:p>
            <a:pPr marL="12700" marR="5080">
              <a:lnSpc>
                <a:spcPct val="121300"/>
              </a:lnSpc>
            </a:pP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one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Canada’s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most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experienced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certified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pickleball</a:t>
            </a:r>
            <a:r>
              <a:rPr sz="1600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instructors,</a:t>
            </a:r>
            <a:r>
              <a:rPr sz="16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David</a:t>
            </a:r>
            <a:r>
              <a:rPr sz="16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600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passionate</a:t>
            </a:r>
            <a:r>
              <a:rPr sz="16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about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bringing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new enthusiasts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the game.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been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involved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fast-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growing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sport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since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2013,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player,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coach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instructor.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20786" y="1104900"/>
            <a:ext cx="9636125" cy="5549900"/>
            <a:chOff x="320786" y="1104900"/>
            <a:chExt cx="9636125" cy="5549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21960" y="1104900"/>
              <a:ext cx="4434840" cy="55499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0786" y="5372046"/>
              <a:ext cx="3849687" cy="10277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6699" y="1430562"/>
            <a:ext cx="2313940" cy="12465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300" spc="215" dirty="0"/>
              <a:t>PHIL</a:t>
            </a:r>
            <a:r>
              <a:rPr sz="4300" spc="-90" dirty="0"/>
              <a:t> </a:t>
            </a:r>
            <a:r>
              <a:rPr sz="4300" spc="254" dirty="0"/>
              <a:t>END</a:t>
            </a:r>
            <a:endParaRPr sz="4300"/>
          </a:p>
          <a:p>
            <a:pPr marL="12700" marR="1284605">
              <a:lnSpc>
                <a:spcPts val="2110"/>
              </a:lnSpc>
              <a:spcBef>
                <a:spcPts val="265"/>
              </a:spcBef>
            </a:pPr>
            <a:r>
              <a:rPr sz="1850" spc="-10" dirty="0">
                <a:solidFill>
                  <a:srgbClr val="FFFFFF"/>
                </a:solidFill>
              </a:rPr>
              <a:t>Instructor </a:t>
            </a:r>
            <a:r>
              <a:rPr sz="1850" spc="45" dirty="0"/>
              <a:t>Qigong</a:t>
            </a:r>
            <a:endParaRPr sz="1850"/>
          </a:p>
        </p:txBody>
      </p:sp>
      <p:sp>
        <p:nvSpPr>
          <p:cNvPr id="3" name="object 3"/>
          <p:cNvSpPr txBox="1"/>
          <p:nvPr/>
        </p:nvSpPr>
        <p:spPr>
          <a:xfrm>
            <a:off x="526699" y="2992166"/>
            <a:ext cx="4340860" cy="180593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ct val="121000"/>
              </a:lnSpc>
              <a:spcBef>
                <a:spcPts val="175"/>
              </a:spcBef>
              <a:tabLst>
                <a:tab pos="1047115" algn="l"/>
              </a:tabLst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Phil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has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been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practicing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Qi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Gong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Tai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Chi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more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than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thirty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process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completing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his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teacher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certification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after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six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years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training.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enjoys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giving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people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practical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tools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develop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emotional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physical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resilience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long,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healthy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active</a:t>
            </a:r>
            <a:r>
              <a:rPr sz="1600" spc="4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life.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92637" y="1104900"/>
            <a:ext cx="9664700" cy="5549900"/>
            <a:chOff x="292637" y="1104900"/>
            <a:chExt cx="9664700" cy="5549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37787" y="1104900"/>
              <a:ext cx="3919012" cy="55499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637" y="5372823"/>
              <a:ext cx="4003371" cy="10687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6699" y="1441296"/>
            <a:ext cx="2894965" cy="6242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900" dirty="0"/>
              <a:t>RITA</a:t>
            </a:r>
            <a:r>
              <a:rPr sz="3900" spc="-150" dirty="0"/>
              <a:t> </a:t>
            </a:r>
            <a:r>
              <a:rPr sz="3900" spc="140" dirty="0"/>
              <a:t>FORTIER</a:t>
            </a:r>
            <a:endParaRPr sz="3900"/>
          </a:p>
        </p:txBody>
      </p:sp>
      <p:sp>
        <p:nvSpPr>
          <p:cNvPr id="3" name="object 3"/>
          <p:cNvSpPr txBox="1"/>
          <p:nvPr/>
        </p:nvSpPr>
        <p:spPr>
          <a:xfrm>
            <a:off x="526699" y="2034869"/>
            <a:ext cx="4108450" cy="269621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ts val="2165"/>
              </a:lnSpc>
              <a:spcBef>
                <a:spcPts val="115"/>
              </a:spcBef>
            </a:pP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Instructor</a:t>
            </a:r>
            <a:endParaRPr sz="1850">
              <a:latin typeface="Calibri"/>
              <a:cs typeface="Calibri"/>
            </a:endParaRPr>
          </a:p>
          <a:p>
            <a:pPr marL="12700">
              <a:lnSpc>
                <a:spcPts val="2165"/>
              </a:lnSpc>
            </a:pPr>
            <a:r>
              <a:rPr sz="1850" dirty="0">
                <a:solidFill>
                  <a:srgbClr val="FFFF00"/>
                </a:solidFill>
                <a:latin typeface="Calibri"/>
                <a:cs typeface="Calibri"/>
              </a:rPr>
              <a:t>Bridge</a:t>
            </a:r>
            <a:r>
              <a:rPr sz="1850" spc="10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FFF00"/>
                </a:solidFill>
                <a:latin typeface="Calibri"/>
                <a:cs typeface="Calibri"/>
              </a:rPr>
              <a:t>for</a:t>
            </a:r>
            <a:r>
              <a:rPr sz="1850" spc="10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45" dirty="0">
                <a:solidFill>
                  <a:srgbClr val="FFFF00"/>
                </a:solidFill>
                <a:latin typeface="Calibri"/>
                <a:cs typeface="Calibri"/>
              </a:rPr>
              <a:t>Beginners</a:t>
            </a:r>
            <a:endParaRPr sz="1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850">
              <a:latin typeface="Calibri"/>
              <a:cs typeface="Calibri"/>
            </a:endParaRPr>
          </a:p>
          <a:p>
            <a:pPr marL="12700" marR="5080">
              <a:lnSpc>
                <a:spcPct val="121000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Rita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enjoys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sharing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her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love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Bridge,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especially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those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game.</a:t>
            </a:r>
            <a:r>
              <a:rPr sz="1600" spc="3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Along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her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50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experience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FFFFFF"/>
                </a:solidFill>
                <a:latin typeface="Calibri"/>
                <a:cs typeface="Calibri"/>
              </a:rPr>
              <a:t>playing</a:t>
            </a:r>
            <a:r>
              <a:rPr sz="1600" i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Bridge,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she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also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qualified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teacher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having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taught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elementary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secondary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Ontario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many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(in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both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English</a:t>
            </a:r>
            <a:r>
              <a:rPr sz="16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French!).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5039" y="1104901"/>
            <a:ext cx="9681845" cy="5549900"/>
            <a:chOff x="275039" y="1104901"/>
            <a:chExt cx="9681845" cy="5549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22997" y="1104901"/>
              <a:ext cx="4033801" cy="554989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039" y="5302347"/>
              <a:ext cx="4003371" cy="10687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6699" y="1441296"/>
            <a:ext cx="3940175" cy="6242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900" spc="250" dirty="0"/>
              <a:t>GISELE</a:t>
            </a:r>
            <a:r>
              <a:rPr sz="3900" spc="-75" dirty="0"/>
              <a:t> </a:t>
            </a:r>
            <a:r>
              <a:rPr sz="3900" spc="180" dirty="0"/>
              <a:t>GILFILLAN</a:t>
            </a:r>
            <a:endParaRPr sz="3900"/>
          </a:p>
        </p:txBody>
      </p:sp>
      <p:sp>
        <p:nvSpPr>
          <p:cNvPr id="3" name="object 3"/>
          <p:cNvSpPr txBox="1"/>
          <p:nvPr/>
        </p:nvSpPr>
        <p:spPr>
          <a:xfrm>
            <a:off x="526699" y="2034869"/>
            <a:ext cx="4454525" cy="268351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ts val="2165"/>
              </a:lnSpc>
              <a:spcBef>
                <a:spcPts val="115"/>
              </a:spcBef>
            </a:pP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Instructor</a:t>
            </a:r>
            <a:endParaRPr sz="1850">
              <a:latin typeface="Calibri"/>
              <a:cs typeface="Calibri"/>
            </a:endParaRPr>
          </a:p>
          <a:p>
            <a:pPr marL="12700">
              <a:lnSpc>
                <a:spcPts val="2165"/>
              </a:lnSpc>
            </a:pPr>
            <a:r>
              <a:rPr sz="1850" spc="60" dirty="0">
                <a:solidFill>
                  <a:srgbClr val="FFFF00"/>
                </a:solidFill>
                <a:latin typeface="Calibri"/>
                <a:cs typeface="Calibri"/>
              </a:rPr>
              <a:t>Experience</a:t>
            </a:r>
            <a:r>
              <a:rPr sz="1850" spc="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FFFF00"/>
                </a:solidFill>
                <a:latin typeface="Calibri"/>
                <a:cs typeface="Calibri"/>
              </a:rPr>
              <a:t>Meditation</a:t>
            </a:r>
            <a:endParaRPr sz="1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1850">
              <a:latin typeface="Calibri"/>
              <a:cs typeface="Calibri"/>
            </a:endParaRPr>
          </a:p>
          <a:p>
            <a:pPr marL="12700" marR="5080" algn="just">
              <a:lnSpc>
                <a:spcPct val="123100"/>
              </a:lnSpc>
              <a:spcBef>
                <a:spcPts val="5"/>
              </a:spcBef>
            </a:pP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Gisele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been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meditating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past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25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having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first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learned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practice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retreats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Buddhist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teacher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while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Ministry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United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Church.</a:t>
            </a:r>
            <a:endParaRPr sz="1600">
              <a:latin typeface="Calibri"/>
              <a:cs typeface="Calibri"/>
            </a:endParaRPr>
          </a:p>
          <a:p>
            <a:pPr marL="12700" marR="114300">
              <a:lnSpc>
                <a:spcPts val="2300"/>
              </a:lnSpc>
              <a:spcBef>
                <a:spcPts val="85"/>
              </a:spcBef>
            </a:pP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Gisele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worked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seniors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since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1999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takes</a:t>
            </a:r>
            <a:r>
              <a:rPr sz="16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pleasure</a:t>
            </a:r>
            <a:r>
              <a:rPr sz="16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6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sharing</a:t>
            </a:r>
            <a:r>
              <a:rPr sz="16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meditation</a:t>
            </a:r>
            <a:r>
              <a:rPr sz="16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methods</a:t>
            </a:r>
            <a:r>
              <a:rPr sz="16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community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Seeley’s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Bay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Gananoque.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5039" y="1104900"/>
            <a:ext cx="9681845" cy="5549900"/>
            <a:chOff x="275039" y="1104900"/>
            <a:chExt cx="9681845" cy="5549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59392" y="1104900"/>
              <a:ext cx="4097407" cy="55498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039" y="5179018"/>
              <a:ext cx="4003371" cy="10687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6699" y="1430562"/>
            <a:ext cx="2492375" cy="683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300" spc="285" dirty="0"/>
              <a:t>SUE</a:t>
            </a:r>
            <a:r>
              <a:rPr sz="4300" spc="-95" dirty="0"/>
              <a:t> </a:t>
            </a:r>
            <a:r>
              <a:rPr sz="4300" spc="285" dirty="0"/>
              <a:t>GOFF</a:t>
            </a:r>
            <a:endParaRPr sz="4300"/>
          </a:p>
        </p:txBody>
      </p:sp>
      <p:sp>
        <p:nvSpPr>
          <p:cNvPr id="3" name="object 3"/>
          <p:cNvSpPr txBox="1"/>
          <p:nvPr/>
        </p:nvSpPr>
        <p:spPr>
          <a:xfrm>
            <a:off x="526699" y="2098877"/>
            <a:ext cx="4413250" cy="282067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2867025">
              <a:lnSpc>
                <a:spcPct val="92400"/>
              </a:lnSpc>
              <a:spcBef>
                <a:spcPts val="280"/>
              </a:spcBef>
            </a:pP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Instructor </a:t>
            </a:r>
            <a:r>
              <a:rPr sz="1850" dirty="0">
                <a:solidFill>
                  <a:srgbClr val="FFFF00"/>
                </a:solidFill>
                <a:latin typeface="Calibri"/>
                <a:cs typeface="Calibri"/>
              </a:rPr>
              <a:t>Better</a:t>
            </a:r>
            <a:r>
              <a:rPr sz="1850" spc="114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90" dirty="0">
                <a:solidFill>
                  <a:srgbClr val="FFFF00"/>
                </a:solidFill>
                <a:latin typeface="Calibri"/>
                <a:cs typeface="Calibri"/>
              </a:rPr>
              <a:t>Balance </a:t>
            </a:r>
            <a:r>
              <a:rPr sz="1850" dirty="0">
                <a:solidFill>
                  <a:srgbClr val="FFFF00"/>
                </a:solidFill>
                <a:latin typeface="Calibri"/>
                <a:cs typeface="Calibri"/>
              </a:rPr>
              <a:t>Better</a:t>
            </a:r>
            <a:r>
              <a:rPr sz="1850" spc="114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70" dirty="0">
                <a:solidFill>
                  <a:srgbClr val="FFFF00"/>
                </a:solidFill>
                <a:latin typeface="Calibri"/>
                <a:cs typeface="Calibri"/>
              </a:rPr>
              <a:t>Core</a:t>
            </a:r>
            <a:endParaRPr sz="1850">
              <a:latin typeface="Calibri"/>
              <a:cs typeface="Calibri"/>
            </a:endParaRPr>
          </a:p>
          <a:p>
            <a:pPr marL="12700" marR="72390">
              <a:lnSpc>
                <a:spcPct val="122500"/>
              </a:lnSpc>
              <a:spcBef>
                <a:spcPts val="1705"/>
              </a:spcBef>
            </a:pP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Sue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certified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Seniors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Fitness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Course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Instructor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through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CCAA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Canadian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Centre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 Activity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6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Aging,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division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Western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University.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She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finds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rewarding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support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encourage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seniors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stay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active,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enjoys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promoting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healthy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living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through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her</a:t>
            </a:r>
            <a:r>
              <a:rPr sz="1600" spc="3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GSA,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VON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CPHC.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5039" y="1104900"/>
            <a:ext cx="9681845" cy="5549900"/>
            <a:chOff x="275039" y="1104900"/>
            <a:chExt cx="9681845" cy="5549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70828" y="1104900"/>
              <a:ext cx="4385971" cy="55499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039" y="5302347"/>
              <a:ext cx="4003371" cy="10687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6699" y="1441296"/>
            <a:ext cx="2160270" cy="6242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900" spc="290" dirty="0"/>
              <a:t>SU</a:t>
            </a:r>
            <a:r>
              <a:rPr sz="3900" spc="-100" dirty="0"/>
              <a:t> </a:t>
            </a:r>
            <a:r>
              <a:rPr sz="3900" spc="220" dirty="0"/>
              <a:t>HALLE</a:t>
            </a:r>
            <a:endParaRPr sz="3900"/>
          </a:p>
        </p:txBody>
      </p:sp>
      <p:sp>
        <p:nvSpPr>
          <p:cNvPr id="3" name="object 3"/>
          <p:cNvSpPr txBox="1"/>
          <p:nvPr/>
        </p:nvSpPr>
        <p:spPr>
          <a:xfrm>
            <a:off x="526699" y="2034869"/>
            <a:ext cx="5113020" cy="333946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ts val="2165"/>
              </a:lnSpc>
              <a:spcBef>
                <a:spcPts val="115"/>
              </a:spcBef>
            </a:pP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Instructor</a:t>
            </a:r>
            <a:endParaRPr sz="1850">
              <a:latin typeface="Calibri"/>
              <a:cs typeface="Calibri"/>
            </a:endParaRPr>
          </a:p>
          <a:p>
            <a:pPr marL="12700" marR="2985770">
              <a:lnSpc>
                <a:spcPts val="2090"/>
              </a:lnSpc>
              <a:spcBef>
                <a:spcPts val="120"/>
              </a:spcBef>
            </a:pPr>
            <a:r>
              <a:rPr sz="1850" spc="90" dirty="0">
                <a:solidFill>
                  <a:srgbClr val="FFFF00"/>
                </a:solidFill>
                <a:latin typeface="Calibri"/>
                <a:cs typeface="Calibri"/>
              </a:rPr>
              <a:t>Chair</a:t>
            </a:r>
            <a:r>
              <a:rPr sz="1850" spc="1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75" dirty="0">
                <a:solidFill>
                  <a:srgbClr val="FFFF00"/>
                </a:solidFill>
                <a:latin typeface="Calibri"/>
                <a:cs typeface="Calibri"/>
              </a:rPr>
              <a:t>Fitness</a:t>
            </a:r>
            <a:r>
              <a:rPr sz="1850" spc="2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75" dirty="0">
                <a:solidFill>
                  <a:srgbClr val="FFFF00"/>
                </a:solidFill>
                <a:latin typeface="Calibri"/>
                <a:cs typeface="Calibri"/>
              </a:rPr>
              <a:t>Fusion </a:t>
            </a:r>
            <a:r>
              <a:rPr sz="1850" spc="90" dirty="0">
                <a:solidFill>
                  <a:srgbClr val="FFFF00"/>
                </a:solidFill>
                <a:latin typeface="Calibri"/>
                <a:cs typeface="Calibri"/>
              </a:rPr>
              <a:t>Chair</a:t>
            </a:r>
            <a:r>
              <a:rPr sz="1850" spc="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-20" dirty="0">
                <a:solidFill>
                  <a:srgbClr val="FFFF00"/>
                </a:solidFill>
                <a:latin typeface="Calibri"/>
                <a:cs typeface="Calibri"/>
              </a:rPr>
              <a:t>Yoga</a:t>
            </a:r>
            <a:endParaRPr sz="1850">
              <a:latin typeface="Calibri"/>
              <a:cs typeface="Calibri"/>
            </a:endParaRPr>
          </a:p>
          <a:p>
            <a:pPr marL="12700">
              <a:lnSpc>
                <a:spcPts val="2060"/>
              </a:lnSpc>
            </a:pPr>
            <a:r>
              <a:rPr sz="1850" spc="55" dirty="0">
                <a:solidFill>
                  <a:srgbClr val="FFFF00"/>
                </a:solidFill>
                <a:latin typeface="Calibri"/>
                <a:cs typeface="Calibri"/>
              </a:rPr>
              <a:t>Sit</a:t>
            </a:r>
            <a:r>
              <a:rPr sz="1850" spc="-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75" dirty="0">
                <a:solidFill>
                  <a:srgbClr val="FFFF00"/>
                </a:solidFill>
                <a:latin typeface="Calibri"/>
                <a:cs typeface="Calibri"/>
              </a:rPr>
              <a:t>and</a:t>
            </a:r>
            <a:r>
              <a:rPr sz="1850" spc="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65" dirty="0">
                <a:solidFill>
                  <a:srgbClr val="FFFF00"/>
                </a:solidFill>
                <a:latin typeface="Calibri"/>
                <a:cs typeface="Calibri"/>
              </a:rPr>
              <a:t>Get</a:t>
            </a:r>
            <a:r>
              <a:rPr sz="1850" spc="-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-25" dirty="0">
                <a:solidFill>
                  <a:srgbClr val="FFFF00"/>
                </a:solidFill>
                <a:latin typeface="Calibri"/>
                <a:cs typeface="Calibri"/>
              </a:rPr>
              <a:t>Fit</a:t>
            </a:r>
            <a:endParaRPr sz="1850">
              <a:latin typeface="Calibri"/>
              <a:cs typeface="Calibri"/>
            </a:endParaRPr>
          </a:p>
          <a:p>
            <a:pPr marL="12700" marR="5080">
              <a:lnSpc>
                <a:spcPct val="102200"/>
              </a:lnSpc>
              <a:spcBef>
                <a:spcPts val="994"/>
              </a:spcBef>
            </a:pPr>
            <a:r>
              <a:rPr sz="1500" spc="90" dirty="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30+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experience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9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fitness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yoga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instructor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certifications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15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10" dirty="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Fit</a:t>
            </a:r>
            <a:r>
              <a:rPr sz="15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Pro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including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Personal</a:t>
            </a:r>
            <a:r>
              <a:rPr sz="15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Trainer,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Group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Fitness,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Mind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Body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Fitness,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Older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Adults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Fitness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Certified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Calibri"/>
                <a:cs typeface="Calibri"/>
              </a:rPr>
              <a:t>Wellness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0" dirty="0">
                <a:solidFill>
                  <a:srgbClr val="FFFFFF"/>
                </a:solidFill>
                <a:latin typeface="Calibri"/>
                <a:cs typeface="Calibri"/>
              </a:rPr>
              <a:t>Coach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Calibri"/>
                <a:cs typeface="Calibri"/>
              </a:rPr>
              <a:t>(ICF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accredited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program)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YMCA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instructor</a:t>
            </a:r>
            <a:r>
              <a:rPr sz="15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certification</a:t>
            </a:r>
            <a:r>
              <a:rPr sz="15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5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Strength</a:t>
            </a:r>
            <a:r>
              <a:rPr sz="15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Training</a:t>
            </a:r>
            <a:r>
              <a:rPr sz="15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5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Group</a:t>
            </a:r>
            <a:r>
              <a:rPr sz="15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35" dirty="0">
                <a:solidFill>
                  <a:srgbClr val="FFFFFF"/>
                </a:solidFill>
                <a:latin typeface="Calibri"/>
                <a:cs typeface="Calibri"/>
              </a:rPr>
              <a:t>Fitness. 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She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also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holds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certifications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5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yoga</a:t>
            </a:r>
            <a:r>
              <a:rPr sz="15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5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1000+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hours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training.</a:t>
            </a:r>
            <a:r>
              <a:rPr sz="1500" spc="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5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one</a:t>
            </a:r>
            <a:r>
              <a:rPr sz="15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of the</a:t>
            </a:r>
            <a:r>
              <a:rPr sz="15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GSA's</a:t>
            </a:r>
            <a:r>
              <a:rPr sz="15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original</a:t>
            </a:r>
            <a:r>
              <a:rPr sz="15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instructors,</a:t>
            </a:r>
            <a:r>
              <a:rPr sz="15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90" dirty="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sz="15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1500" spc="50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always</a:t>
            </a:r>
            <a:r>
              <a:rPr sz="15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had</a:t>
            </a:r>
            <a:r>
              <a:rPr sz="15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5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love</a:t>
            </a:r>
            <a:r>
              <a:rPr sz="15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movement,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Calibri"/>
                <a:cs typeface="Calibri"/>
              </a:rPr>
              <a:t>wellness</a:t>
            </a:r>
            <a:r>
              <a:rPr sz="15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5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community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building</a:t>
            </a:r>
            <a:r>
              <a:rPr sz="15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brings</a:t>
            </a:r>
            <a:r>
              <a:rPr sz="15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light-hearted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Calibri"/>
                <a:cs typeface="Calibri"/>
              </a:rPr>
              <a:t>approach</a:t>
            </a:r>
            <a:r>
              <a:rPr sz="15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growing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older.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5039" y="1104900"/>
            <a:ext cx="9681845" cy="5549900"/>
            <a:chOff x="275039" y="1104900"/>
            <a:chExt cx="9681845" cy="5549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039" y="5473350"/>
              <a:ext cx="4003371" cy="10687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9900" y="1104900"/>
              <a:ext cx="4056899" cy="55499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6700" y="1430562"/>
            <a:ext cx="3224530" cy="683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300" spc="180" dirty="0"/>
              <a:t>GLORIA</a:t>
            </a:r>
            <a:r>
              <a:rPr sz="4300" spc="-100" dirty="0"/>
              <a:t> </a:t>
            </a:r>
            <a:r>
              <a:rPr sz="4300" spc="105" dirty="0"/>
              <a:t>LAUX</a:t>
            </a:r>
            <a:endParaRPr sz="4300"/>
          </a:p>
        </p:txBody>
      </p:sp>
      <p:sp>
        <p:nvSpPr>
          <p:cNvPr id="3" name="object 3"/>
          <p:cNvSpPr txBox="1"/>
          <p:nvPr/>
        </p:nvSpPr>
        <p:spPr>
          <a:xfrm>
            <a:off x="526699" y="2098877"/>
            <a:ext cx="4452620" cy="304038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3043555">
              <a:lnSpc>
                <a:spcPct val="93300"/>
              </a:lnSpc>
              <a:spcBef>
                <a:spcPts val="260"/>
              </a:spcBef>
            </a:pP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Instructor </a:t>
            </a:r>
            <a:r>
              <a:rPr sz="1850" spc="85" dirty="0">
                <a:solidFill>
                  <a:srgbClr val="FFFF00"/>
                </a:solidFill>
                <a:latin typeface="Calibri"/>
                <a:cs typeface="Calibri"/>
              </a:rPr>
              <a:t>Essentrics </a:t>
            </a:r>
            <a:r>
              <a:rPr sz="1850" dirty="0">
                <a:solidFill>
                  <a:srgbClr val="FFFF00"/>
                </a:solidFill>
                <a:latin typeface="Calibri"/>
                <a:cs typeface="Calibri"/>
              </a:rPr>
              <a:t>MELT</a:t>
            </a:r>
            <a:r>
              <a:rPr sz="1850" spc="10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FFFF00"/>
                </a:solidFill>
                <a:latin typeface="Calibri"/>
                <a:cs typeface="Calibri"/>
              </a:rPr>
              <a:t>Method </a:t>
            </a:r>
            <a:r>
              <a:rPr sz="1850" spc="55" dirty="0">
                <a:solidFill>
                  <a:srgbClr val="FFFF00"/>
                </a:solidFill>
                <a:latin typeface="Calibri"/>
                <a:cs typeface="Calibri"/>
              </a:rPr>
              <a:t>Pilates</a:t>
            </a:r>
            <a:endParaRPr sz="1850">
              <a:latin typeface="Calibri"/>
              <a:cs typeface="Calibri"/>
            </a:endParaRPr>
          </a:p>
          <a:p>
            <a:pPr marL="12700" marR="5080">
              <a:lnSpc>
                <a:spcPct val="121000"/>
              </a:lnSpc>
              <a:spcBef>
                <a:spcPts val="1350"/>
              </a:spcBef>
              <a:tabLst>
                <a:tab pos="2143125" algn="l"/>
              </a:tabLst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Gloria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enjoyed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dance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movement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her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entire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life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(since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three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age)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eventually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becoming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instructor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30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ago.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Her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instructor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training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accreditation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continues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evolve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she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discovers 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passions,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but certifications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specifically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include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Pilates,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MELT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Eccentrics.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5039" y="1104900"/>
            <a:ext cx="9681845" cy="5549900"/>
            <a:chOff x="275039" y="1104900"/>
            <a:chExt cx="9681845" cy="5549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039" y="5319966"/>
              <a:ext cx="4003371" cy="106878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57106" y="1104900"/>
              <a:ext cx="3799693" cy="55499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6700" y="1441296"/>
            <a:ext cx="2582545" cy="6242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900" spc="254" dirty="0"/>
              <a:t>DOUG</a:t>
            </a:r>
            <a:r>
              <a:rPr sz="3900" spc="-95" dirty="0"/>
              <a:t> </a:t>
            </a:r>
            <a:r>
              <a:rPr sz="3900" spc="70" dirty="0"/>
              <a:t>LUTZ</a:t>
            </a:r>
            <a:endParaRPr sz="3900"/>
          </a:p>
        </p:txBody>
      </p:sp>
      <p:sp>
        <p:nvSpPr>
          <p:cNvPr id="3" name="object 3"/>
          <p:cNvSpPr txBox="1"/>
          <p:nvPr/>
        </p:nvSpPr>
        <p:spPr>
          <a:xfrm>
            <a:off x="526700" y="2034869"/>
            <a:ext cx="4286885" cy="315912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2930525">
              <a:lnSpc>
                <a:spcPts val="2110"/>
              </a:lnSpc>
              <a:spcBef>
                <a:spcPts val="275"/>
              </a:spcBef>
            </a:pP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Instructor </a:t>
            </a:r>
            <a:r>
              <a:rPr sz="1850" spc="70" dirty="0">
                <a:solidFill>
                  <a:srgbClr val="FFFF00"/>
                </a:solidFill>
                <a:latin typeface="Calibri"/>
                <a:cs typeface="Calibri"/>
              </a:rPr>
              <a:t>Learn</a:t>
            </a:r>
            <a:r>
              <a:rPr sz="1850" spc="-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FFF00"/>
                </a:solidFill>
                <a:latin typeface="Calibri"/>
                <a:cs typeface="Calibri"/>
              </a:rPr>
              <a:t>to </a:t>
            </a:r>
            <a:r>
              <a:rPr sz="1850" spc="80" dirty="0">
                <a:solidFill>
                  <a:srgbClr val="FFFF00"/>
                </a:solidFill>
                <a:latin typeface="Calibri"/>
                <a:cs typeface="Calibri"/>
              </a:rPr>
              <a:t>Curl</a:t>
            </a:r>
            <a:endParaRPr sz="1850">
              <a:latin typeface="Calibri"/>
              <a:cs typeface="Calibri"/>
            </a:endParaRPr>
          </a:p>
          <a:p>
            <a:pPr marL="12700" marR="5080">
              <a:lnSpc>
                <a:spcPct val="121400"/>
              </a:lnSpc>
              <a:spcBef>
                <a:spcPts val="1625"/>
              </a:spcBef>
              <a:tabLst>
                <a:tab pos="2288540" algn="l"/>
              </a:tabLst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Doug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been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curling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over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30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has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been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teaching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Adult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Learn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Curl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courses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Garrison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Curling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Club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Gananoque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Curling 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Club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nearly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decade.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enjoys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introducing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social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sport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interested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seniors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has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instructor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certifications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Ontario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Curling 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Association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(Level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Coaching)</a:t>
            </a:r>
            <a:r>
              <a:rPr sz="1600" spc="3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well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Ontario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Curling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Council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(Adult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Learn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Curl).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5039" y="1104900"/>
            <a:ext cx="9681845" cy="5549900"/>
            <a:chOff x="275039" y="1104900"/>
            <a:chExt cx="9681845" cy="5549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00446" y="1104900"/>
              <a:ext cx="4156353" cy="55499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039" y="5302347"/>
              <a:ext cx="4003371" cy="10687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917</Words>
  <Application>Microsoft Office PowerPoint</Application>
  <PresentationFormat>Custom</PresentationFormat>
  <Paragraphs>61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Office Theme</vt:lpstr>
      <vt:lpstr>2026-2027 INSTRUCTORS &amp; CONVENORS</vt:lpstr>
      <vt:lpstr>DAVID BUSSIERE</vt:lpstr>
      <vt:lpstr>PHIL END Instructor Qigong</vt:lpstr>
      <vt:lpstr>RITA FORTIER</vt:lpstr>
      <vt:lpstr>GISELE GILFILLAN</vt:lpstr>
      <vt:lpstr>SUE GOFF</vt:lpstr>
      <vt:lpstr>SU HALLE</vt:lpstr>
      <vt:lpstr>GLORIA LAUX</vt:lpstr>
      <vt:lpstr>DOUG LUTZ</vt:lpstr>
      <vt:lpstr>BARBARA PENKMAN</vt:lpstr>
      <vt:lpstr>KEVIN QUINN Instructor Step by Step</vt:lpstr>
      <vt:lpstr>BEV SADLER</vt:lpstr>
      <vt:lpstr>SUZANNE ST. PIERRE</vt:lpstr>
      <vt:lpstr>EMMA TIMUSK</vt:lpstr>
      <vt:lpstr>KEN WILSON, STEPHEN BEARDWOOD et al Convenors Guitar Choir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GSA Instructors</dc:title>
  <dc:creator>Alison</dc:creator>
  <cp:lastModifiedBy>deirdre crichton</cp:lastModifiedBy>
  <cp:revision>1</cp:revision>
  <dcterms:created xsi:type="dcterms:W3CDTF">2026-08-27T14:17:13Z</dcterms:created>
  <dcterms:modified xsi:type="dcterms:W3CDTF">2026-08-27T14:18:44Z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2026-08-27T00:00:00Z</vt:filetime>
  </property>
  <property fmtid="{D5CDD505-2E9C-101B-9397-08002B2CF9AE}" pid="3" name="Creator">
    <vt:lpwstr>PowerPoint</vt:lpwstr>
  </property>
  <property fmtid="{D5CDD505-2E9C-101B-9397-08002B2CF9AE}" pid="4" name="LastSaved">
    <vt:filetime>2026-08-27T00:00:00Z</vt:filetime>
  </property>
  <property fmtid="{D5CDD505-2E9C-101B-9397-08002B2CF9AE}" pid="5" name="Producer">
    <vt:lpwstr>macOS Version 26.5 (Build 25F71) Quartz PDFContext</vt:lpwstr>
  </property>
</Properties>
</file>